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 algn="ctr">
              <a:defRPr/>
            </a:pPr>
            <a:r>
              <a:rPr lang="es-ES" sz="1400" dirty="0">
                <a:latin typeface="Comic Sans MS" pitchFamily="66" charset="0"/>
              </a:rPr>
              <a:t>EVOLUCIÓN</a:t>
            </a:r>
            <a:r>
              <a:rPr lang="es-ES" sz="1400" baseline="0" dirty="0">
                <a:latin typeface="Comic Sans MS" pitchFamily="66" charset="0"/>
              </a:rPr>
              <a:t> DE LAS VENTAS</a:t>
            </a:r>
            <a:endParaRPr lang="es-ES" sz="140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18727077865266842"/>
          <c:y val="2.7777777777777853E-2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Hoja1!$C$1</c:f>
              <c:strCache>
                <c:ptCount val="1"/>
                <c:pt idx="0">
                  <c:v>1º GENERACIÓN (1936 - 1950)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Hoja1!$C$2:$C$12</c:f>
              <c:numCache>
                <c:formatCode>#,##0</c:formatCode>
                <c:ptCount val="11"/>
                <c:pt idx="0">
                  <c:v>22000</c:v>
                </c:pt>
                <c:pt idx="1">
                  <c:v>24000</c:v>
                </c:pt>
                <c:pt idx="2">
                  <c:v>30000</c:v>
                </c:pt>
                <c:pt idx="3">
                  <c:v>40000</c:v>
                </c:pt>
                <c:pt idx="4">
                  <c:v>42000</c:v>
                </c:pt>
                <c:pt idx="5">
                  <c:v>46000</c:v>
                </c:pt>
                <c:pt idx="6">
                  <c:v>50000</c:v>
                </c:pt>
                <c:pt idx="7">
                  <c:v>60000</c:v>
                </c:pt>
                <c:pt idx="8">
                  <c:v>62000</c:v>
                </c:pt>
              </c:numCache>
            </c:numRef>
          </c:val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2º GENERACIÓN (1950 - 1993) 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Hoja1!$D$2:$D$12</c:f>
              <c:numCache>
                <c:formatCode>#,##0</c:formatCode>
                <c:ptCount val="11"/>
                <c:pt idx="0">
                  <c:v>60000</c:v>
                </c:pt>
                <c:pt idx="1">
                  <c:v>55000</c:v>
                </c:pt>
                <c:pt idx="2">
                  <c:v>50000</c:v>
                </c:pt>
                <c:pt idx="3">
                  <c:v>30000</c:v>
                </c:pt>
                <c:pt idx="4">
                  <c:v>20000</c:v>
                </c:pt>
                <c:pt idx="5">
                  <c:v>15000</c:v>
                </c:pt>
                <c:pt idx="6">
                  <c:v>18000</c:v>
                </c:pt>
                <c:pt idx="7">
                  <c:v>23000</c:v>
                </c:pt>
                <c:pt idx="8">
                  <c:v>35000</c:v>
                </c:pt>
              </c:numCache>
            </c:numRef>
          </c:val>
        </c:ser>
        <c:ser>
          <c:idx val="2"/>
          <c:order val="2"/>
          <c:tx>
            <c:strRef>
              <c:f>Hoja1!$E$1</c:f>
              <c:strCache>
                <c:ptCount val="1"/>
                <c:pt idx="0">
                  <c:v>3º GENERACIÓN (1993- ACTUALIDAD)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Hoja1!$E$2:$E$12</c:f>
              <c:numCache>
                <c:formatCode>#,##0</c:formatCode>
                <c:ptCount val="11"/>
                <c:pt idx="0">
                  <c:v>35000</c:v>
                </c:pt>
                <c:pt idx="1">
                  <c:v>45000</c:v>
                </c:pt>
                <c:pt idx="2">
                  <c:v>50000</c:v>
                </c:pt>
                <c:pt idx="3">
                  <c:v>55000</c:v>
                </c:pt>
                <c:pt idx="4">
                  <c:v>60000</c:v>
                </c:pt>
                <c:pt idx="5">
                  <c:v>65000</c:v>
                </c:pt>
                <c:pt idx="6">
                  <c:v>68000</c:v>
                </c:pt>
                <c:pt idx="7">
                  <c:v>70000</c:v>
                </c:pt>
                <c:pt idx="8">
                  <c:v>78000</c:v>
                </c:pt>
              </c:numCache>
            </c:numRef>
          </c:val>
        </c:ser>
        <c:marker val="1"/>
        <c:axId val="84819968"/>
        <c:axId val="86128128"/>
      </c:lineChart>
      <c:catAx>
        <c:axId val="84819968"/>
        <c:scaling>
          <c:orientation val="minMax"/>
        </c:scaling>
        <c:delete val="1"/>
        <c:axPos val="b"/>
        <c:numFmt formatCode="#,##0" sourceLinked="1"/>
        <c:majorTickMark val="none"/>
        <c:tickLblPos val="nextTo"/>
        <c:crossAx val="86128128"/>
        <c:crosses val="autoZero"/>
        <c:auto val="1"/>
        <c:lblAlgn val="ctr"/>
        <c:lblOffset val="100"/>
      </c:catAx>
      <c:valAx>
        <c:axId val="861281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181200"/>
                    </a:solidFill>
                  </a:defRPr>
                </a:pPr>
                <a:r>
                  <a:rPr lang="en-US" b="1" dirty="0">
                    <a:solidFill>
                      <a:srgbClr val="181200"/>
                    </a:solidFill>
                    <a:latin typeface="Comic Sans MS" pitchFamily="66" charset="0"/>
                  </a:rPr>
                  <a:t>VENTA</a:t>
                </a:r>
                <a:r>
                  <a:rPr lang="en-US" dirty="0">
                    <a:solidFill>
                      <a:srgbClr val="181200"/>
                    </a:solidFill>
                    <a:latin typeface="Comic Sans MS" pitchFamily="66" charset="0"/>
                  </a:rPr>
                  <a:t>S</a:t>
                </a:r>
              </a:p>
            </c:rich>
          </c:tx>
          <c:layout>
            <c:manualLayout>
              <c:xMode val="edge"/>
              <c:yMode val="edge"/>
              <c:x val="1.920814537587422E-2"/>
              <c:y val="0.46101222003631959"/>
            </c:manualLayout>
          </c:layout>
        </c:title>
        <c:numFmt formatCode="#,##0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  <c:crossAx val="84819968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0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2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ayout>
        <c:manualLayout>
          <c:xMode val="edge"/>
          <c:yMode val="edge"/>
          <c:x val="0.71205651917776636"/>
          <c:y val="0.37273617206416465"/>
          <c:w val="0.26146612476940279"/>
          <c:h val="0.26807089891041164"/>
        </c:manualLayout>
      </c:layout>
      <c:txPr>
        <a:bodyPr/>
        <a:lstStyle/>
        <a:p>
          <a:pPr>
            <a:defRPr sz="1100"/>
          </a:pPr>
          <a:endParaRPr lang="es-ES"/>
        </a:p>
      </c:txPr>
    </c:legend>
    <c:plotVisOnly val="1"/>
  </c:chart>
  <c:spPr>
    <a:solidFill>
      <a:srgbClr val="FFC000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C8127-8E06-4DA0-B965-63BE001A9F20}" type="datetimeFigureOut">
              <a:rPr lang="es-ES" smtClean="0"/>
              <a:t>27/04/2009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C5988-0830-4CCD-92F0-6531664F125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1. ORIGEN Y EVOLUCIÓN DE SU ESTRUCTURA</a:t>
            </a:r>
            <a:endParaRPr lang="es-ES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empresa Galbis, es una empresa familiar que sea desarrolla durante tres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generaciones,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primera generación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se remonta a 1936 hasta 1950, cuando Vicente (el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abuelo de los actuales propietarios), cuya actividad se centraría únicamente en la chatarra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y aprovechamiento de los materiales obsoletos.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  <a:hlinkClick r:id="" action="ppaction://noaction"/>
              </a:rPr>
              <a:t>Fotografías antiguas de la empresa.</a:t>
            </a:r>
            <a:endParaRPr lang="es-ES" sz="56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segunda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1950 hasta 1993, Vicente (el padre de los actuales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propietarios), seguiría con la actividad de su padre, sin perder el origen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pero con un pensamiento de reforma y ampliando la gama de productos para satisfacer las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necesidades de sus clientes. Es en esta etapa donde la empresa se abre al mercado como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mallas Galbis, hierros y derivados, donde continuarían dos de sus cinco hijos, Vicente y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Emilia con la actividad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Y finalmente, la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tercera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de 1993 hasta ahora, los actuales propietarios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Vicente y Emilia, reestructuran de la organización, provocada por la crisis empresarial de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época, donde se cambia el personal, la mentalidad, se quiere dar un vuelta a la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organización, pero teniendo en cuenta el origen de esta.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  <a:hlinkClick r:id="" action="ppaction://noaction"/>
              </a:rPr>
              <a:t>Fotografías actuales de la empresa.</a:t>
            </a:r>
            <a:endParaRPr lang="es-ES" sz="56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endParaRPr lang="es-ES" dirty="0">
              <a:solidFill>
                <a:srgbClr val="1812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>
              <a:hlinkClick r:id="rId2" action="ppaction://hlinksldjump"/>
            </a:endParaRPr>
          </a:p>
          <a:p>
            <a:endParaRPr lang="es-ES" dirty="0">
              <a:hlinkClick r:id="rId2" action="ppaction://hlinksldjump"/>
            </a:endParaRPr>
          </a:p>
          <a:p>
            <a:endParaRPr lang="es-ES" dirty="0" smtClean="0">
              <a:hlinkClick r:id="rId2" action="ppaction://hlinksldjump"/>
            </a:endParaRPr>
          </a:p>
          <a:p>
            <a:pPr algn="ctr"/>
            <a:endParaRPr lang="es-ES" sz="1400" dirty="0" smtClean="0">
              <a:latin typeface="Comic Sans MS" pitchFamily="66" charset="0"/>
              <a:hlinkClick r:id="rId2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2" action="ppaction://hlinksldjump"/>
            </a:endParaRPr>
          </a:p>
          <a:p>
            <a:pPr algn="ctr"/>
            <a:r>
              <a:rPr lang="es-ES" sz="1400" dirty="0" smtClean="0">
                <a:latin typeface="Comic Sans MS" pitchFamily="66" charset="0"/>
                <a:hlinkClick r:id="rId2" action="ppaction://hlinksldjump"/>
              </a:rPr>
              <a:t>Origen y evolución.</a:t>
            </a:r>
            <a:endParaRPr lang="es-ES" sz="1400" dirty="0">
              <a:latin typeface="Comic Sans MS" pitchFamily="66" charset="0"/>
            </a:endParaRP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6" name="5 Imagen" descr="H:\FOTOS ANA\FACHADA ANTIGU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71480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Marcador de contenido" descr="C:\Users\asus\Desktop\ANA\ETEA\organizacion de empresas\FOTOGRAFIAS EMPRESA\P3200171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71480"/>
            <a:ext cx="29289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:\Users\asus\Desktop\ANA\ETEA\organizacion de empresas\FOTOGRAFIAS EMPRESA\P32002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14818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H:\FOTOS ANA\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214818"/>
            <a:ext cx="27517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1500166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Fachada antigua de la empresa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86446" y="321468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Oficinas antiguas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00100" y="428625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Chatarra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072198" y="428625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Materiales Obsoletos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pPr algn="ctr"/>
            <a:endParaRPr lang="es-ES" sz="1400" dirty="0" smtClean="0">
              <a:latin typeface="Comic Sans MS" pitchFamily="66" charset="0"/>
              <a:hlinkClick r:id="rId2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2" action="ppaction://hlinksldjump"/>
            </a:endParaRPr>
          </a:p>
          <a:p>
            <a:pPr algn="ctr"/>
            <a:r>
              <a:rPr lang="es-ES" sz="1400" dirty="0" smtClean="0">
                <a:latin typeface="Comic Sans MS" pitchFamily="66" charset="0"/>
                <a:hlinkClick r:id="rId2" action="ppaction://hlinksldjump"/>
              </a:rPr>
              <a:t>Origen y evolución.</a:t>
            </a:r>
            <a:endParaRPr lang="es-ES" sz="1400" dirty="0" smtClean="0">
              <a:latin typeface="Comic Sans MS" pitchFamily="66" charset="0"/>
            </a:endParaRPr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4" name="3 Imagen" descr="C:\Users\asus\Desktop\ANA\ETEA\organizacion de empresas\FOTOGRAFIAS EMPRESA\P32001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378621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:\FOTOS ANA\RSR_00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500042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sus\Desktop\ANA\ETEA\organizacion de empresas\FOTOGRAFIAS EMPRESA\P32001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857628"/>
            <a:ext cx="3143272" cy="2286016"/>
          </a:xfrm>
          <a:prstGeom prst="rect">
            <a:avLst/>
          </a:prstGeom>
          <a:noFill/>
        </p:spPr>
      </p:pic>
      <p:pic>
        <p:nvPicPr>
          <p:cNvPr id="7" name="Picture 3" descr="C:\Users\asus\Desktop\ANA\ETEA\organizacion de empresas\FOTOGRAFIAS EMPRESA\P32001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3929066"/>
            <a:ext cx="3238523" cy="214314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285852" y="292893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Fachada actual de Galbis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58016" y="2857496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Oficinas actuales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lvl="1">
              <a:buNone/>
            </a:pPr>
            <a:endParaRPr lang="es-ES" sz="14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Su actividad económico-empresarial se desarrolla en dos fabricas simultáneas   una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situada en Pozoblanco (Córdoba) y la otra en Madrid, se dedican a suministrar todo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tipo de mallas metálicas y alambres de espino y todos los materiales necesarios para el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 de fincas ganaderas y cinegéticas, cierres industriales y residenciales, así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todos los productos necesarios para la protección de su propiedad.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Disponen de una gama amplia de materiales para la alimentación y protección de su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ganado porcino, ovino, vacuno y equino, de tipo extensivo o estabulado.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Comercializan todo tipo de comederos, bebederos, tolvas, tablones para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cerramientos, etc.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Galbis, también cuenta con todo tipo de accesorios para su explotación ganadera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son: herramientas, pastores eléctricos, ropa laboral y una amplia gama de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productos de ferretería en nuestra sección de TODO CAMPO Y JARDÍN .</a:t>
            </a:r>
          </a:p>
          <a:p>
            <a:pPr lvl="1">
              <a:buNone/>
            </a:pPr>
            <a:r>
              <a:rPr lang="es-ES" sz="1400" dirty="0" smtClean="0">
                <a:latin typeface="Comic Sans MS" pitchFamily="66" charset="0"/>
              </a:rPr>
              <a:t> 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500" dirty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El objetivo de la empresa es ofrecer  un servicio a sus clientes y atender a las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necesidades que nos demanda el mercado. Buscando la rentabilidad y el beneficio para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la empresa, sin olvidarse sus orígenes.</a:t>
            </a:r>
          </a:p>
          <a:p>
            <a:pPr lvl="1">
              <a:buNone/>
            </a:pPr>
            <a:endParaRPr lang="es-ES" sz="15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dirty="0">
              <a:solidFill>
                <a:srgbClr val="181200"/>
              </a:solidFill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857224" y="2000240"/>
          <a:ext cx="764386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rgbClr val="FFC000"/>
      </a:dk1>
      <a:lt1>
        <a:srgbClr val="FFCC00"/>
      </a:lt1>
      <a:dk2>
        <a:srgbClr val="FFCC00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160</Words>
  <Application>Microsoft Office PowerPoint</Application>
  <PresentationFormat>Presentación en pantalla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1. ORIGEN Y EVOLUCIÓN DE SU ESTRUCTURA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ORIGEN Y EVOLUCIÓN DE SU ESTRUCTURA</dc:title>
  <dc:creator>asus</dc:creator>
  <cp:lastModifiedBy>asus</cp:lastModifiedBy>
  <cp:revision>4</cp:revision>
  <dcterms:created xsi:type="dcterms:W3CDTF">2009-04-27T21:05:09Z</dcterms:created>
  <dcterms:modified xsi:type="dcterms:W3CDTF">2009-04-27T21:38:37Z</dcterms:modified>
</cp:coreProperties>
</file>